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  <p:sldMasterId id="2147483674" r:id="rId2"/>
  </p:sldMasterIdLst>
  <p:notesMasterIdLst>
    <p:notesMasterId r:id="rId37"/>
  </p:notesMasterIdLst>
  <p:sldIdLst>
    <p:sldId id="2966" r:id="rId3"/>
    <p:sldId id="3389" r:id="rId4"/>
    <p:sldId id="3390" r:id="rId5"/>
    <p:sldId id="3391" r:id="rId6"/>
    <p:sldId id="3388" r:id="rId7"/>
    <p:sldId id="2435" r:id="rId8"/>
    <p:sldId id="2436" r:id="rId9"/>
    <p:sldId id="2437" r:id="rId10"/>
    <p:sldId id="2438" r:id="rId11"/>
    <p:sldId id="2439" r:id="rId12"/>
    <p:sldId id="2440" r:id="rId13"/>
    <p:sldId id="2441" r:id="rId14"/>
    <p:sldId id="2442" r:id="rId15"/>
    <p:sldId id="2443" r:id="rId16"/>
    <p:sldId id="2444" r:id="rId17"/>
    <p:sldId id="2445" r:id="rId18"/>
    <p:sldId id="2446" r:id="rId19"/>
    <p:sldId id="2447" r:id="rId20"/>
    <p:sldId id="3386" r:id="rId21"/>
    <p:sldId id="3387" r:id="rId22"/>
    <p:sldId id="3392" r:id="rId23"/>
    <p:sldId id="3395" r:id="rId24"/>
    <p:sldId id="2907" r:id="rId25"/>
    <p:sldId id="2908" r:id="rId26"/>
    <p:sldId id="2909" r:id="rId27"/>
    <p:sldId id="2910" r:id="rId28"/>
    <p:sldId id="2913" r:id="rId29"/>
    <p:sldId id="2914" r:id="rId30"/>
    <p:sldId id="2915" r:id="rId31"/>
    <p:sldId id="2916" r:id="rId32"/>
    <p:sldId id="2917" r:id="rId33"/>
    <p:sldId id="2918" r:id="rId34"/>
    <p:sldId id="2919" r:id="rId35"/>
    <p:sldId id="2920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97" autoAdjust="0"/>
    <p:restoredTop sz="96327" autoAdjust="0"/>
  </p:normalViewPr>
  <p:slideViewPr>
    <p:cSldViewPr>
      <p:cViewPr varScale="1">
        <p:scale>
          <a:sx n="120" d="100"/>
          <a:sy n="120" d="100"/>
        </p:scale>
        <p:origin x="184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2023. 3. 22.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84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50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50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1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87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2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4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3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1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5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9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8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3539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6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2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7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7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ransition>
    <p:zoom/>
  </p:transition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6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tdnatmVdIg" TargetMode="External"/><Relationship Id="rId2" Type="http://schemas.openxmlformats.org/officeDocument/2006/relationships/hyperlink" Target="https://www.youtube.com/watch?v=wteUW2sL7b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ixHardDriveFormFactors.jp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326009"/>
          </a:xfrm>
        </p:spPr>
        <p:txBody>
          <a:bodyPr/>
          <a:lstStyle/>
          <a:p>
            <a:r>
              <a:rPr lang="en-US" sz="3600" dirty="0"/>
              <a:t>Operating Systems</a:t>
            </a:r>
            <a:br>
              <a:rPr lang="en-US" sz="3600" dirty="0"/>
            </a:br>
            <a:r>
              <a:rPr lang="en-US" altLang="zh-CN" sz="3600" dirty="0"/>
              <a:t>CSCI</a:t>
            </a:r>
            <a:r>
              <a:rPr lang="zh-CN" altLang="en-US" sz="3600" dirty="0"/>
              <a:t> </a:t>
            </a:r>
            <a:r>
              <a:rPr lang="en-US" altLang="zh-CN" sz="3600" dirty="0"/>
              <a:t>3150</a:t>
            </a:r>
            <a:br>
              <a:rPr lang="en-US" sz="3600" dirty="0"/>
            </a:br>
            <a:endParaRPr lang="en-US" sz="16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54133-2D6D-01F0-16E0-938675560490}"/>
              </a:ext>
            </a:extLst>
          </p:cNvPr>
          <p:cNvSpPr txBox="1"/>
          <p:nvPr/>
        </p:nvSpPr>
        <p:spPr>
          <a:xfrm>
            <a:off x="683568" y="3933056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13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File Systems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Part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I: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I/O Devices, HDD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7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A Canonical Device has two important components. </a:t>
            </a:r>
          </a:p>
          <a:p>
            <a:pPr lvl="1"/>
            <a:r>
              <a:rPr lang="en-US" altLang="ko-KR" sz="1600" b="1" dirty="0"/>
              <a:t>Hardware</a:t>
            </a:r>
            <a:r>
              <a:rPr lang="en-US" altLang="ko-KR" sz="1600" dirty="0"/>
              <a:t> </a:t>
            </a:r>
            <a:r>
              <a:rPr lang="en-US" altLang="ko-KR" sz="1600" b="1" dirty="0"/>
              <a:t>interface</a:t>
            </a:r>
            <a:r>
              <a:rPr lang="en-US" altLang="ko-KR" sz="1600" dirty="0"/>
              <a:t> allows the system software to control its operation. </a:t>
            </a:r>
          </a:p>
          <a:p>
            <a:pPr lvl="1"/>
            <a:r>
              <a:rPr lang="en-US" altLang="ko-KR" sz="1600" b="1" dirty="0"/>
              <a:t>Internals</a:t>
            </a:r>
            <a:r>
              <a:rPr lang="en-US" altLang="ko-KR" sz="1600" dirty="0"/>
              <a:t> which are implementation specific.</a:t>
            </a:r>
          </a:p>
          <a:p>
            <a:pPr lvl="1"/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2874422"/>
            <a:ext cx="5904656" cy="196414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Canonical Device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92347" y="3182385"/>
            <a:ext cx="1137464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Command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19" name="Straight Arrow Connector 20"/>
          <p:cNvCxnSpPr/>
          <p:nvPr/>
        </p:nvCxnSpPr>
        <p:spPr>
          <a:xfrm>
            <a:off x="1331640" y="3758449"/>
            <a:ext cx="5616624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683623" y="3182385"/>
            <a:ext cx="832593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Data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5816" y="4890646"/>
            <a:ext cx="239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Canonical Device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2228" y="3182385"/>
            <a:ext cx="1463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Registers: 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31640" y="3935958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Micro-controller (CPU)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(DRAM or SRAM or both)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Other hardware-specific chips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3808" y="3182385"/>
            <a:ext cx="936000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Status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6296" y="3110377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interface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4876" y="4098744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internals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191986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b="1" dirty="0"/>
              <a:t>status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See the current status of the device</a:t>
            </a:r>
          </a:p>
          <a:p>
            <a:r>
              <a:rPr lang="en-US" altLang="ko-KR" sz="1800" b="1" dirty="0"/>
              <a:t>command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Tell the device to perform a certain task</a:t>
            </a:r>
          </a:p>
          <a:p>
            <a:r>
              <a:rPr lang="en-US" altLang="ko-KR" sz="1800" b="1" dirty="0"/>
              <a:t>data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Pass data to the device, or get data from the device</a:t>
            </a:r>
          </a:p>
          <a:p>
            <a:pPr lvl="1"/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4365104"/>
            <a:ext cx="7200800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By reading and writing above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three registers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operating system can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control device behavior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652072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(Cont.)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Typical interaction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1578565"/>
            <a:ext cx="7992888" cy="2354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not busy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data to data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command to command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oing so starts the device and executes the command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done with your request </a:t>
            </a:r>
          </a:p>
        </p:txBody>
      </p:sp>
    </p:spTree>
    <p:extLst>
      <p:ext uri="{BB962C8B-B14F-4D97-AF65-F5344CB8AC3E}">
        <p14:creationId xmlns:p14="http://schemas.microsoft.com/office/powerpoint/2010/main" val="3818183183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Polling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Operating system waits until the device is ready by </a:t>
            </a:r>
            <a:r>
              <a:rPr lang="en-US" altLang="ko-KR" b="1" dirty="0"/>
              <a:t>repeatedly</a:t>
            </a:r>
            <a:r>
              <a:rPr lang="en-US" altLang="ko-KR" dirty="0"/>
              <a:t> reading the status register.</a:t>
            </a:r>
          </a:p>
          <a:p>
            <a:pPr lvl="1"/>
            <a:r>
              <a:rPr lang="en-US" altLang="zh-CN" dirty="0"/>
              <a:t>S</a:t>
            </a:r>
            <a:r>
              <a:rPr lang="en-US" altLang="ko-KR" dirty="0"/>
              <a:t>imple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responsive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b="1" dirty="0"/>
              <a:t>However,</a:t>
            </a:r>
            <a:r>
              <a:rPr lang="en-US" altLang="ko-KR" dirty="0"/>
              <a:t> </a:t>
            </a:r>
            <a:r>
              <a:rPr lang="en-US" altLang="ko-KR" b="1" dirty="0"/>
              <a:t>it wastes</a:t>
            </a:r>
            <a:r>
              <a:rPr lang="zh-CN" altLang="en-US" b="1" dirty="0"/>
              <a:t> </a:t>
            </a:r>
            <a:r>
              <a:rPr lang="en-US" altLang="zh-CN" b="1" dirty="0"/>
              <a:t>(lots</a:t>
            </a:r>
            <a:r>
              <a:rPr lang="zh-CN" altLang="en-US" b="1" dirty="0"/>
              <a:t> </a:t>
            </a:r>
            <a:r>
              <a:rPr lang="en-US" altLang="zh-CN" b="1" dirty="0"/>
              <a:t>of!!)</a:t>
            </a:r>
            <a:r>
              <a:rPr lang="en-US" altLang="ko-KR" b="1" dirty="0"/>
              <a:t> CPU time just waiting for the device</a:t>
            </a:r>
            <a:endParaRPr lang="en-US" altLang="ko-KR" dirty="0"/>
          </a:p>
          <a:p>
            <a:pPr lvl="2"/>
            <a:r>
              <a:rPr lang="en-US" altLang="ko-KR" dirty="0"/>
              <a:t>Switching to another ready process is better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ko-KR" dirty="0"/>
              <a:t>utilizing the CPU.</a:t>
            </a:r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75752"/>
              </p:ext>
            </p:extLst>
          </p:nvPr>
        </p:nvGraphicFramePr>
        <p:xfrm>
          <a:off x="1619672" y="437812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.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378126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5213647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5736" y="580526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polling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31187"/>
              </p:ext>
            </p:extLst>
          </p:nvPr>
        </p:nvGraphicFramePr>
        <p:xfrm>
          <a:off x="3660576" y="5141639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3481263"/>
            <a:ext cx="8208912" cy="232400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1523" y="367893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8891"/>
              </p:ext>
            </p:extLst>
          </p:nvPr>
        </p:nvGraphicFramePr>
        <p:xfrm>
          <a:off x="6162774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812360" y="367893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polling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73040"/>
              </p:ext>
            </p:extLst>
          </p:nvPr>
        </p:nvGraphicFramePr>
        <p:xfrm>
          <a:off x="7383611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3666059" y="3920596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86028" y="3922693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675759" y="3878957"/>
            <a:ext cx="1995411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98730" y="3557463"/>
            <a:ext cx="112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“waiting IO” </a:t>
            </a:r>
          </a:p>
        </p:txBody>
      </p:sp>
    </p:spTree>
    <p:extLst>
      <p:ext uri="{BB962C8B-B14F-4D97-AF65-F5344CB8AC3E}">
        <p14:creationId xmlns:p14="http://schemas.microsoft.com/office/powerpoint/2010/main" val="4130141080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ko-KR" dirty="0"/>
              <a:t>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Put the process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ko-KR" dirty="0"/>
              <a:t>I/O to sleep and context</a:t>
            </a:r>
            <a:r>
              <a:rPr lang="en-US" altLang="zh-CN" dirty="0"/>
              <a:t>-</a:t>
            </a:r>
            <a:r>
              <a:rPr lang="en-US" altLang="ko-KR" dirty="0"/>
              <a:t>switch to another</a:t>
            </a:r>
          </a:p>
          <a:p>
            <a:r>
              <a:rPr lang="en-US" altLang="ko-KR" dirty="0"/>
              <a:t>When the </a:t>
            </a:r>
            <a:r>
              <a:rPr lang="en-US" altLang="zh-CN" dirty="0"/>
              <a:t>I/O</a:t>
            </a:r>
            <a:r>
              <a:rPr lang="en-US" altLang="ko-KR" dirty="0"/>
              <a:t> </a:t>
            </a:r>
            <a:r>
              <a:rPr lang="en-US" altLang="zh-CN" dirty="0"/>
              <a:t>finishes</a:t>
            </a:r>
            <a:r>
              <a:rPr lang="en-US" altLang="ko-KR" dirty="0"/>
              <a:t>, wake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ko-KR" dirty="0"/>
              <a:t>the </a:t>
            </a:r>
            <a:r>
              <a:rPr lang="en-US" altLang="zh-CN" dirty="0"/>
              <a:t>sleeping</a:t>
            </a:r>
            <a:r>
              <a:rPr lang="zh-CN" altLang="en-US" dirty="0"/>
              <a:t> </a:t>
            </a:r>
            <a:r>
              <a:rPr lang="en-US" altLang="ko-KR" dirty="0"/>
              <a:t>process by </a:t>
            </a:r>
            <a:r>
              <a:rPr lang="en-US" altLang="ko-KR" b="1" dirty="0"/>
              <a:t>interrupt</a:t>
            </a:r>
            <a:r>
              <a:rPr lang="en-US" altLang="zh-CN" b="1" dirty="0"/>
              <a:t>s</a:t>
            </a:r>
            <a:endParaRPr lang="en-US" altLang="ko-KR" dirty="0"/>
          </a:p>
          <a:p>
            <a:pPr lvl="1"/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ko-KR" b="1" dirty="0"/>
              <a:t>CPU and the disk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en-US" altLang="ko-KR" b="1" dirty="0"/>
              <a:t> </a:t>
            </a:r>
            <a:r>
              <a:rPr lang="en-US" altLang="zh-CN" b="1" dirty="0"/>
              <a:t>better</a:t>
            </a:r>
            <a:r>
              <a:rPr lang="en-US" altLang="ko-KR" b="1" dirty="0"/>
              <a:t> utilized</a:t>
            </a:r>
          </a:p>
          <a:p>
            <a:endParaRPr lang="en-US" altLang="ko-KR" sz="1800" b="1" dirty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323683"/>
              </p:ext>
            </p:extLst>
          </p:nvPr>
        </p:nvGraphicFramePr>
        <p:xfrm>
          <a:off x="1619672" y="412933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870" y="4129335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870" y="490888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5517232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interrupt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26586"/>
              </p:ext>
            </p:extLst>
          </p:nvPr>
        </p:nvGraphicFramePr>
        <p:xfrm>
          <a:off x="3660576" y="4858360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67544" y="3140968"/>
            <a:ext cx="8208912" cy="237626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8224" y="333908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630205"/>
              </p:ext>
            </p:extLst>
          </p:nvPr>
        </p:nvGraphicFramePr>
        <p:xfrm>
          <a:off x="6159475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884368" y="333908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7764"/>
              </p:ext>
            </p:extLst>
          </p:nvPr>
        </p:nvGraphicFramePr>
        <p:xfrm>
          <a:off x="7455619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274965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Polling vs interrupts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zh-CN" b="1" dirty="0"/>
              <a:t>I</a:t>
            </a:r>
            <a:r>
              <a:rPr lang="en-US" altLang="ko-KR" b="1" dirty="0"/>
              <a:t>nterrupt is not always the best solution</a:t>
            </a:r>
          </a:p>
          <a:p>
            <a:pPr lvl="1"/>
            <a:r>
              <a:rPr lang="en-US" altLang="ko-KR" dirty="0"/>
              <a:t>If, device performs very quickly, interrupt</a:t>
            </a:r>
            <a:r>
              <a:rPr lang="en-US" altLang="zh-CN" dirty="0"/>
              <a:t>s</a:t>
            </a:r>
            <a:r>
              <a:rPr lang="en-US" altLang="ko-KR" dirty="0"/>
              <a:t> will “slow down” the system </a:t>
            </a:r>
          </a:p>
          <a:p>
            <a:pPr lvl="1"/>
            <a:r>
              <a:rPr lang="en-US" altLang="ko-KR" dirty="0"/>
              <a:t>Because </a:t>
            </a:r>
            <a:r>
              <a:rPr lang="en-US" altLang="ko-KR" b="1" dirty="0"/>
              <a:t>context switch is expensive (switching to another process)</a:t>
            </a:r>
          </a:p>
          <a:p>
            <a:pPr lvl="1"/>
            <a:endParaRPr lang="en-US" altLang="ko-KR" b="1" dirty="0"/>
          </a:p>
          <a:p>
            <a:endParaRPr lang="en-US" altLang="ko-KR" sz="2400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23728" y="2852936"/>
            <a:ext cx="4752528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a device is fast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poll</a:t>
            </a:r>
            <a:r>
              <a:rPr kumimoji="1" lang="en-US" altLang="zh-CN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ing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</a:t>
            </a:r>
            <a:r>
              <a:rPr kumimoji="1" lang="en-US" altLang="zh-CN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better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it is slow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interrupt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better.</a:t>
            </a:r>
          </a:p>
        </p:txBody>
      </p:sp>
    </p:spTree>
    <p:extLst>
      <p:ext uri="{BB962C8B-B14F-4D97-AF65-F5344CB8AC3E}">
        <p14:creationId xmlns:p14="http://schemas.microsoft.com/office/powerpoint/2010/main" val="975442917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is once again over-burdened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CPU </a:t>
            </a:r>
            <a:r>
              <a:rPr lang="en-US" altLang="ko-KR" b="1" dirty="0"/>
              <a:t>wastes a lot of time </a:t>
            </a:r>
            <a:r>
              <a:rPr lang="en-US" altLang="ko-KR" dirty="0"/>
              <a:t>to copy </a:t>
            </a:r>
            <a:r>
              <a:rPr lang="en-US" altLang="ko-KR" i="1" dirty="0"/>
              <a:t>a large chunk of data </a:t>
            </a:r>
            <a:r>
              <a:rPr lang="en-US" altLang="ko-KR" dirty="0"/>
              <a:t>from memory to the device.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7513"/>
              </p:ext>
            </p:extLst>
          </p:nvPr>
        </p:nvGraphicFramePr>
        <p:xfrm>
          <a:off x="1619672" y="355327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3553271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34535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720" y="496265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45334"/>
              </p:ext>
            </p:extLst>
          </p:nvPr>
        </p:nvGraphicFramePr>
        <p:xfrm>
          <a:off x="4484216" y="4273351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3247281" y="2908047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461892" y="2925058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232423" y="2852936"/>
            <a:ext cx="1238994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45110" y="2489150"/>
            <a:ext cx="1642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“over-burdened”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6216" y="24547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14405"/>
              </p:ext>
            </p:extLst>
          </p:nvPr>
        </p:nvGraphicFramePr>
        <p:xfrm>
          <a:off x="6087467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812360" y="245479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204296"/>
              </p:ext>
            </p:extLst>
          </p:nvPr>
        </p:nvGraphicFramePr>
        <p:xfrm>
          <a:off x="7383611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11315"/>
              </p:ext>
            </p:extLst>
          </p:nvPr>
        </p:nvGraphicFramePr>
        <p:xfrm>
          <a:off x="6084168" y="2917353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35612" y="2960657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7544" y="2204864"/>
            <a:ext cx="8352928" cy="273630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64862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DMA (Direct Memory Access)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b="1" dirty="0"/>
              <a:t>Copy data </a:t>
            </a:r>
            <a:r>
              <a:rPr lang="en-US" altLang="ko-KR" dirty="0"/>
              <a:t>in memory</a:t>
            </a:r>
            <a:r>
              <a:rPr lang="en-US" altLang="ko-KR" b="1" dirty="0"/>
              <a:t> </a:t>
            </a:r>
            <a:r>
              <a:rPr lang="en-US" altLang="ko-KR" dirty="0"/>
              <a:t>by knowing “where the data lives in memory, how much data to copy”</a:t>
            </a:r>
          </a:p>
          <a:p>
            <a:r>
              <a:rPr lang="en-US" altLang="ko-KR" dirty="0"/>
              <a:t>When completed, DMA raises an interrupt, I/O begins on </a:t>
            </a:r>
            <a:r>
              <a:rPr lang="en-US" altLang="zh-CN" dirty="0"/>
              <a:t>d</a:t>
            </a:r>
            <a:r>
              <a:rPr lang="en-US" altLang="ko-KR" dirty="0"/>
              <a:t>isk</a:t>
            </a:r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643362"/>
              </p:ext>
            </p:extLst>
          </p:nvPr>
        </p:nvGraphicFramePr>
        <p:xfrm>
          <a:off x="1619672" y="416011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16011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79715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602128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by DMA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9189"/>
              </p:ext>
            </p:extLst>
          </p:nvPr>
        </p:nvGraphicFramePr>
        <p:xfrm>
          <a:off x="4484216" y="5434424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2996952"/>
            <a:ext cx="8352928" cy="297381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328658"/>
              </p:ext>
            </p:extLst>
          </p:nvPr>
        </p:nvGraphicFramePr>
        <p:xfrm>
          <a:off x="3260080" y="4806097"/>
          <a:ext cx="1219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27584" y="542547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16216" y="317166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5070"/>
              </p:ext>
            </p:extLst>
          </p:nvPr>
        </p:nvGraphicFramePr>
        <p:xfrm>
          <a:off x="6087467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812360" y="317166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67530"/>
              </p:ext>
            </p:extLst>
          </p:nvPr>
        </p:nvGraphicFramePr>
        <p:xfrm>
          <a:off x="7383611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236172"/>
              </p:ext>
            </p:extLst>
          </p:nvPr>
        </p:nvGraphicFramePr>
        <p:xfrm>
          <a:off x="6084168" y="36342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535612" y="3677528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</p:spTree>
    <p:extLst>
      <p:ext uri="{BB962C8B-B14F-4D97-AF65-F5344CB8AC3E}">
        <p14:creationId xmlns:p14="http://schemas.microsoft.com/office/powerpoint/2010/main" val="1809365746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communicates with the </a:t>
            </a:r>
            <a:r>
              <a:rPr lang="en-US" altLang="ko-KR" b="1" dirty="0"/>
              <a:t>device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Solutions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I/O instructions</a:t>
            </a:r>
            <a:r>
              <a:rPr lang="en-US" altLang="ko-KR" dirty="0">
                <a:cs typeface="+mn-cs"/>
              </a:rPr>
              <a:t>:</a:t>
            </a:r>
            <a:r>
              <a:rPr lang="en-US" altLang="ko-KR" dirty="0"/>
              <a:t> a way for the OS to send data to specific device registers.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/>
              <a:t> </a:t>
            </a:r>
            <a:r>
              <a:rPr lang="en-US" altLang="ko-KR" dirty="0"/>
              <a:t>and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ko-KR" dirty="0"/>
              <a:t> instructions on x86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memory-mapped I/O </a:t>
            </a:r>
          </a:p>
          <a:p>
            <a:pPr lvl="2"/>
            <a:r>
              <a:rPr lang="en-US" altLang="ko-KR" dirty="0"/>
              <a:t>Device registers available as if they were memory locations.</a:t>
            </a:r>
          </a:p>
          <a:p>
            <a:pPr lvl="2"/>
            <a:r>
              <a:rPr lang="en-US" altLang="ko-KR" dirty="0"/>
              <a:t>The OS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load</a:t>
            </a:r>
            <a:r>
              <a:rPr lang="en-US" altLang="ko-KR" dirty="0"/>
              <a:t> (to read) or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store</a:t>
            </a:r>
            <a:r>
              <a:rPr lang="en-US" altLang="ko-KR" dirty="0"/>
              <a:t> (to write) to the device instead of main memory.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89307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interact with </a:t>
            </a:r>
            <a:r>
              <a:rPr lang="en-US" altLang="ko-KR" b="1" dirty="0"/>
              <a:t>different types of interfaces</a:t>
            </a:r>
            <a:r>
              <a:rPr lang="en-US" altLang="ko-KR" dirty="0"/>
              <a:t>?  </a:t>
            </a:r>
          </a:p>
          <a:p>
            <a:pPr lvl="1"/>
            <a:r>
              <a:rPr lang="en-US" altLang="ko-KR" dirty="0"/>
              <a:t>Ex) We’d like to build a file system that worked on top of SCSI disks, IDE disks, USB keychain drivers, and so on. </a:t>
            </a:r>
          </a:p>
          <a:p>
            <a:r>
              <a:rPr lang="en-US" altLang="ko-KR" dirty="0"/>
              <a:t>Solutions: </a:t>
            </a:r>
            <a:r>
              <a:rPr lang="en-US" altLang="ko-KR" dirty="0">
                <a:solidFill>
                  <a:schemeClr val="accent1"/>
                </a:solidFill>
              </a:rPr>
              <a:t>Abstraction</a:t>
            </a:r>
          </a:p>
          <a:p>
            <a:pPr lvl="1"/>
            <a:r>
              <a:rPr lang="en-US" altLang="zh-CN" dirty="0"/>
              <a:t>E</a:t>
            </a:r>
            <a:r>
              <a:rPr lang="en-US" altLang="ko-KR" dirty="0"/>
              <a:t>ncapsulate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specifics of device interaction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B67E8-55B6-DCD9-F867-7D975F7F8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B0688-D9EE-AD98-0AE6-8A075488C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00D889-C129-C9E2-27A8-2C6884CA8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04" y="3356992"/>
            <a:ext cx="6041952" cy="29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6337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DDCA-4B2E-10F7-7C6C-1DDEE18B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solving?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D4E2-B577-CFFD-8FCE-5DF5EBC3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Persistent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r>
              <a:rPr lang="en-US" altLang="zh-CN" dirty="0"/>
              <a:t>Fast-growing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75F3-0B47-5FD3-8954-AFBF1831C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3C90-1329-0E30-F0E1-B9AF6EF38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0BAFD-7E0F-E4C1-A501-162A4618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3482525" cy="2646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236A7-7E86-9083-C3C9-43BAFFD28A0D}"/>
              </a:ext>
            </a:extLst>
          </p:cNvPr>
          <p:cNvSpPr txBox="1"/>
          <p:nvPr/>
        </p:nvSpPr>
        <p:spPr>
          <a:xfrm>
            <a:off x="1213765" y="501742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1956,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IBM,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24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3.75MB,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1KB/sec,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&gt;$150k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21D65-1F53-BB9D-207E-1F0EB0B1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657898"/>
            <a:ext cx="2056272" cy="1542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24138-AC2C-5C27-771E-4EDD1EF8451A}"/>
              </a:ext>
            </a:extLst>
          </p:cNvPr>
          <p:cNvSpPr txBox="1"/>
          <p:nvPr/>
        </p:nvSpPr>
        <p:spPr>
          <a:xfrm>
            <a:off x="5218269" y="496754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2015,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Seagate,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3.5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5TB,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6GB/sec,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&lt;$200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79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save the CPU cycles for IO</a:t>
            </a:r>
          </a:p>
          <a:p>
            <a:pPr lvl="1"/>
            <a:r>
              <a:rPr lang="en-US" dirty="0"/>
              <a:t>Interrupt</a:t>
            </a:r>
          </a:p>
          <a:p>
            <a:pPr lvl="1"/>
            <a:r>
              <a:rPr lang="en-US" dirty="0"/>
              <a:t>DMA</a:t>
            </a:r>
          </a:p>
          <a:p>
            <a:r>
              <a:rPr lang="en-US" dirty="0"/>
              <a:t>To access the device registers</a:t>
            </a:r>
          </a:p>
          <a:p>
            <a:pPr lvl="1"/>
            <a:r>
              <a:rPr lang="en-US" dirty="0"/>
              <a:t>Memory</a:t>
            </a:r>
            <a:r>
              <a:rPr lang="en-US" altLang="zh-CN" dirty="0"/>
              <a:t>-</a:t>
            </a:r>
            <a:r>
              <a:rPr lang="en-US" dirty="0"/>
              <a:t>mapped IO</a:t>
            </a:r>
          </a:p>
          <a:p>
            <a:pPr lvl="1"/>
            <a:r>
              <a:rPr lang="en-US" dirty="0"/>
              <a:t>Explicit IO instruction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32751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(HDD)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70087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6481-1990-9820-0F88-920873E8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743-7C37-4C10-6B97-C4EE630D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Physics,</a:t>
            </a:r>
            <a:r>
              <a:rPr lang="zh-CN" altLang="en-US" dirty="0"/>
              <a:t> </a:t>
            </a:r>
            <a:r>
              <a:rPr lang="en-US" altLang="zh-CN" dirty="0"/>
              <a:t>electro-magnetic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endParaRPr lang="en-US" dirty="0"/>
          </a:p>
          <a:p>
            <a:r>
              <a:rPr lang="en-US" dirty="0">
                <a:hlinkClick r:id="rId2"/>
              </a:rPr>
              <a:t>https://www.youtube.com/watch?v=wteUW2sL7bc</a:t>
            </a:r>
            <a:r>
              <a:rPr lang="zh-CN" altLang="en-US" dirty="0"/>
              <a:t> </a:t>
            </a:r>
            <a:r>
              <a:rPr lang="en-US" altLang="zh-CN" dirty="0"/>
              <a:t>(physics)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https://www.youtube.com/watch?v=wtdnatmVdIg</a:t>
            </a:r>
            <a:r>
              <a:rPr lang="zh-CN" altLang="en-US" dirty="0"/>
              <a:t> </a:t>
            </a:r>
            <a:r>
              <a:rPr lang="en-US" altLang="zh-CN" dirty="0"/>
              <a:t>(components)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2812B-1FBF-F8BF-D266-C50C8A80A9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6BCC4-40F2-DEAA-4AB0-4CFBC163B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A record player with a record&#10;&#10;Description automatically generated with low confidence">
            <a:extLst>
              <a:ext uri="{FF2B5EF4-FFF2-40B4-BE49-F238E27FC236}">
                <a16:creationId xmlns:a16="http://schemas.microsoft.com/office/drawing/2014/main" id="{3F964857-76F4-4A47-8B55-7B8BBC12B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82" y="2564904"/>
            <a:ext cx="6624736" cy="37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27791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E08286-896D-43A7-BBAC-BC3941963D6F}"/>
              </a:ext>
            </a:extLst>
          </p:cNvPr>
          <p:cNvSpPr/>
          <p:nvPr/>
        </p:nvSpPr>
        <p:spPr>
          <a:xfrm>
            <a:off x="4512465" y="1987295"/>
            <a:ext cx="117897" cy="31698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99AEB-6AAF-4C9B-95BA-E25705B46918}"/>
              </a:ext>
            </a:extLst>
          </p:cNvPr>
          <p:cNvSpPr/>
          <p:nvPr/>
        </p:nvSpPr>
        <p:spPr>
          <a:xfrm>
            <a:off x="2339752" y="2370693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C426A5-5323-4500-8FD2-BC6535ED843F}"/>
              </a:ext>
            </a:extLst>
          </p:cNvPr>
          <p:cNvSpPr/>
          <p:nvPr/>
        </p:nvSpPr>
        <p:spPr>
          <a:xfrm>
            <a:off x="1115616" y="2031222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A4BECC-9224-49F8-9684-B6ADD80469D0}"/>
              </a:ext>
            </a:extLst>
          </p:cNvPr>
          <p:cNvSpPr/>
          <p:nvPr/>
        </p:nvSpPr>
        <p:spPr>
          <a:xfrm>
            <a:off x="2843808" y="2111533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62BBE7-F2B1-4C13-BEB5-617A1980F5A6}"/>
              </a:ext>
            </a:extLst>
          </p:cNvPr>
          <p:cNvSpPr/>
          <p:nvPr/>
        </p:nvSpPr>
        <p:spPr>
          <a:xfrm>
            <a:off x="2339752" y="3365608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5A78B1-C37C-4D08-9907-2882E9FE79D4}"/>
              </a:ext>
            </a:extLst>
          </p:cNvPr>
          <p:cNvSpPr/>
          <p:nvPr/>
        </p:nvSpPr>
        <p:spPr>
          <a:xfrm>
            <a:off x="2339752" y="4362797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259F4-57FB-45D0-B2BA-0E32E1C08DC8}"/>
              </a:ext>
            </a:extLst>
          </p:cNvPr>
          <p:cNvSpPr txBox="1"/>
          <p:nvPr/>
        </p:nvSpPr>
        <p:spPr>
          <a:xfrm>
            <a:off x="4027034" y="1485130"/>
            <a:ext cx="108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Spindle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021AC-6C11-4927-A68F-02CB17E6ECDE}"/>
              </a:ext>
            </a:extLst>
          </p:cNvPr>
          <p:cNvSpPr txBox="1"/>
          <p:nvPr/>
        </p:nvSpPr>
        <p:spPr>
          <a:xfrm>
            <a:off x="1486054" y="1579935"/>
            <a:ext cx="1275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arm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5242B25-6565-40AD-B905-D5C162772B4A}"/>
              </a:ext>
            </a:extLst>
          </p:cNvPr>
          <p:cNvSpPr/>
          <p:nvPr/>
        </p:nvSpPr>
        <p:spPr>
          <a:xfrm>
            <a:off x="2949439" y="2181148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7591CA-13D1-4932-9686-F9E58D2DA2BA}"/>
              </a:ext>
            </a:extLst>
          </p:cNvPr>
          <p:cNvCxnSpPr>
            <a:cxnSpLocks/>
          </p:cNvCxnSpPr>
          <p:nvPr/>
        </p:nvCxnSpPr>
        <p:spPr>
          <a:xfrm>
            <a:off x="2123728" y="2219533"/>
            <a:ext cx="827219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CE8AE67-ED77-4218-81E4-813554FF10A1}"/>
              </a:ext>
            </a:extLst>
          </p:cNvPr>
          <p:cNvCxnSpPr>
            <a:cxnSpLocks/>
          </p:cNvCxnSpPr>
          <p:nvPr/>
        </p:nvCxnSpPr>
        <p:spPr>
          <a:xfrm flipV="1">
            <a:off x="1973476" y="2223586"/>
            <a:ext cx="156461" cy="108302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85D245-7102-4CF2-92C7-DF78AB9C75F5}"/>
              </a:ext>
            </a:extLst>
          </p:cNvPr>
          <p:cNvSpPr txBox="1"/>
          <p:nvPr/>
        </p:nvSpPr>
        <p:spPr>
          <a:xfrm>
            <a:off x="658376" y="2263327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head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D8F0E3-B7CE-4EE5-A461-1CDF27529AD0}"/>
              </a:ext>
            </a:extLst>
          </p:cNvPr>
          <p:cNvSpPr txBox="1"/>
          <p:nvPr/>
        </p:nvSpPr>
        <p:spPr>
          <a:xfrm>
            <a:off x="6865683" y="2244877"/>
            <a:ext cx="988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Platter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733281" y="407717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5956643" y="4080640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884108" y="3871046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79437" y="432501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5678334" y="447740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689D48-3EA9-4AE3-BC81-5E2C97CD3537}"/>
              </a:ext>
            </a:extLst>
          </p:cNvPr>
          <p:cNvSpPr txBox="1"/>
          <p:nvPr/>
        </p:nvSpPr>
        <p:spPr>
          <a:xfrm>
            <a:off x="6884108" y="4594749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D216A15-4BEB-45CD-A86F-EFB9AB391DF7}"/>
              </a:ext>
            </a:extLst>
          </p:cNvPr>
          <p:cNvCxnSpPr>
            <a:cxnSpLocks/>
          </p:cNvCxnSpPr>
          <p:nvPr/>
        </p:nvCxnSpPr>
        <p:spPr>
          <a:xfrm>
            <a:off x="5733281" y="454148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A29BD04-2C8E-4D38-A872-8522C1BCAB30}"/>
              </a:ext>
            </a:extLst>
          </p:cNvPr>
          <p:cNvCxnSpPr>
            <a:cxnSpLocks/>
          </p:cNvCxnSpPr>
          <p:nvPr/>
        </p:nvCxnSpPr>
        <p:spPr>
          <a:xfrm>
            <a:off x="5956643" y="4801947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907F5C0-B0EE-4C46-BF7F-14AA70EC6E0F}"/>
              </a:ext>
            </a:extLst>
          </p:cNvPr>
          <p:cNvSpPr/>
          <p:nvPr/>
        </p:nvSpPr>
        <p:spPr>
          <a:xfrm>
            <a:off x="1115616" y="2782414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BAF2C8D-034B-42E0-8B0A-4A54824AAB8F}"/>
              </a:ext>
            </a:extLst>
          </p:cNvPr>
          <p:cNvSpPr/>
          <p:nvPr/>
        </p:nvSpPr>
        <p:spPr>
          <a:xfrm>
            <a:off x="2843808" y="2564921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36772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429D703-B6A6-4E6A-930A-6C5C3BE4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620554"/>
            <a:ext cx="4608512" cy="398323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647358" y="1789579"/>
            <a:ext cx="360040" cy="420047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6000255" y="1791960"/>
            <a:ext cx="360040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360256" y="1589524"/>
            <a:ext cx="82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Track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D0E741-947A-4A7F-87FB-A5A253B04B45}"/>
              </a:ext>
            </a:extLst>
          </p:cNvPr>
          <p:cNvCxnSpPr>
            <a:cxnSpLocks/>
          </p:cNvCxnSpPr>
          <p:nvPr/>
        </p:nvCxnSpPr>
        <p:spPr>
          <a:xfrm flipV="1">
            <a:off x="5580112" y="2996952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DA90D8-7286-45DF-B09D-6D010FE6B4EE}"/>
              </a:ext>
            </a:extLst>
          </p:cNvPr>
          <p:cNvCxnSpPr>
            <a:cxnSpLocks/>
          </p:cNvCxnSpPr>
          <p:nvPr/>
        </p:nvCxnSpPr>
        <p:spPr>
          <a:xfrm>
            <a:off x="5603923" y="3680744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08973" y="2183710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917060-A6A9-4D3A-AB7A-FDEDDF207CF6}"/>
              </a:ext>
            </a:extLst>
          </p:cNvPr>
          <p:cNvCxnSpPr>
            <a:cxnSpLocks/>
          </p:cNvCxnSpPr>
          <p:nvPr/>
        </p:nvCxnSpPr>
        <p:spPr>
          <a:xfrm>
            <a:off x="6064417" y="3430541"/>
            <a:ext cx="515856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6004197" y="3390615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C0821A-6D05-4F17-A649-959186734457}"/>
              </a:ext>
            </a:extLst>
          </p:cNvPr>
          <p:cNvSpPr txBox="1"/>
          <p:nvPr/>
        </p:nvSpPr>
        <p:spPr>
          <a:xfrm>
            <a:off x="6330922" y="3228945"/>
            <a:ext cx="1443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Sector</a:t>
            </a:r>
          </a:p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(512 Byte)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796807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Rotation Delay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1B783E-BD6A-4D54-9D35-FA57A31A0646}"/>
              </a:ext>
            </a:extLst>
          </p:cNvPr>
          <p:cNvGrpSpPr/>
          <p:nvPr/>
        </p:nvGrpSpPr>
        <p:grpSpPr>
          <a:xfrm>
            <a:off x="1287094" y="5213898"/>
            <a:ext cx="6957314" cy="1108615"/>
            <a:chOff x="1287094" y="5213898"/>
            <a:chExt cx="6957314" cy="110861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2DE1B94-A082-4D26-89F9-16D064598B5C}"/>
                </a:ext>
              </a:extLst>
            </p:cNvPr>
            <p:cNvSpPr/>
            <p:nvPr/>
          </p:nvSpPr>
          <p:spPr>
            <a:xfrm>
              <a:off x="1287094" y="5213898"/>
              <a:ext cx="6957314" cy="110861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21BEA-47F0-46DA-BC9B-F042BDD9BE45}"/>
                </a:ext>
              </a:extLst>
            </p:cNvPr>
            <p:cNvSpPr txBox="1"/>
            <p:nvPr/>
          </p:nvSpPr>
          <p:spPr>
            <a:xfrm>
              <a:off x="1287094" y="5350459"/>
              <a:ext cx="37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If the full rotation delay is </a:t>
              </a:r>
              <a:r>
                <a:rPr lang="en-US" altLang="ko-KR" sz="2000" i="1" dirty="0">
                  <a:latin typeface="Cambria Math" panose="02040503050406030204" pitchFamily="18" charset="0"/>
                  <a:ea typeface="맑은 고딕" panose="020B0503020000020004" pitchFamily="50" charset="-127"/>
                </a:rPr>
                <a:t>R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/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the rotation delay of (30→24) is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𝑅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den>
                      </m:f>
                    </m:oMath>
                  </a14:m>
                  <a:endPara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blipFill>
                  <a:blip r:embed="rId3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E0217D6-DD15-4F2B-AFC0-45A128B3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525" y="1465857"/>
            <a:ext cx="3172949" cy="36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83FF4-7AEA-43D4-BD15-313CBF80516F}"/>
              </a:ext>
            </a:extLst>
          </p:cNvPr>
          <p:cNvSpPr txBox="1"/>
          <p:nvPr/>
        </p:nvSpPr>
        <p:spPr>
          <a:xfrm>
            <a:off x="5950667" y="1662551"/>
            <a:ext cx="307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RPM,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minute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7200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15000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~6ms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420736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AEB128-6D01-403D-B413-C3710977F24C}"/>
              </a:ext>
            </a:extLst>
          </p:cNvPr>
          <p:cNvGrpSpPr/>
          <p:nvPr/>
        </p:nvGrpSpPr>
        <p:grpSpPr>
          <a:xfrm>
            <a:off x="2536265" y="1154098"/>
            <a:ext cx="3828323" cy="3680526"/>
            <a:chOff x="2860377" y="1512180"/>
            <a:chExt cx="3421163" cy="32890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CA06BB-7D06-4766-8A2C-7963FB98E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3"/>
            <a:stretch/>
          </p:blipFill>
          <p:spPr>
            <a:xfrm>
              <a:off x="2860377" y="1667679"/>
              <a:ext cx="3421163" cy="313358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87906C3-7F94-42C9-A80D-5EAA23EC1BBE}"/>
                </a:ext>
              </a:extLst>
            </p:cNvPr>
            <p:cNvSpPr/>
            <p:nvPr/>
          </p:nvSpPr>
          <p:spPr>
            <a:xfrm rot="18381127">
              <a:off x="2712190" y="2058429"/>
              <a:ext cx="1384578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19A108D-F600-4C81-B9C5-34A4AE39545E}"/>
                </a:ext>
              </a:extLst>
            </p:cNvPr>
            <p:cNvSpPr/>
            <p:nvPr/>
          </p:nvSpPr>
          <p:spPr>
            <a:xfrm rot="19521097">
              <a:off x="3375873" y="1701702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D9206DF-49B5-48C9-92A6-270FEB866F29}"/>
                </a:ext>
              </a:extLst>
            </p:cNvPr>
            <p:cNvSpPr/>
            <p:nvPr/>
          </p:nvSpPr>
          <p:spPr>
            <a:xfrm rot="17191784">
              <a:off x="2795788" y="2568720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Seek Time</a:t>
            </a:r>
          </a:p>
          <a:p>
            <a:pPr lvl="1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sector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  <a:r>
              <a:rPr lang="zh-CN" altLang="en-US" dirty="0"/>
              <a:t>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70DF5C-F11C-41A3-AA27-0CB06581C5D6}"/>
              </a:ext>
            </a:extLst>
          </p:cNvPr>
          <p:cNvGrpSpPr/>
          <p:nvPr/>
        </p:nvGrpSpPr>
        <p:grpSpPr>
          <a:xfrm>
            <a:off x="542173" y="4941168"/>
            <a:ext cx="8059654" cy="1440005"/>
            <a:chOff x="467544" y="4869315"/>
            <a:chExt cx="8059654" cy="144000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EDBE269-7EEE-4680-BF9B-2A30AB566C1B}"/>
                </a:ext>
              </a:extLst>
            </p:cNvPr>
            <p:cNvSpPr/>
            <p:nvPr/>
          </p:nvSpPr>
          <p:spPr>
            <a:xfrm>
              <a:off x="467544" y="4869315"/>
              <a:ext cx="8059654" cy="14400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4D3C4-C83E-4781-85D3-4A1ECF82CD4F}"/>
                </a:ext>
              </a:extLst>
            </p:cNvPr>
            <p:cNvSpPr txBox="1"/>
            <p:nvPr/>
          </p:nvSpPr>
          <p:spPr>
            <a:xfrm>
              <a:off x="556257" y="4941168"/>
              <a:ext cx="189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Phases of seek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ADC7FDE-E13D-4476-93F2-93980884E875}"/>
                </a:ext>
              </a:extLst>
            </p:cNvPr>
            <p:cNvGrpSpPr/>
            <p:nvPr/>
          </p:nvGrpSpPr>
          <p:grpSpPr>
            <a:xfrm>
              <a:off x="817662" y="5476820"/>
              <a:ext cx="7580114" cy="646331"/>
              <a:chOff x="1042164" y="5301208"/>
              <a:chExt cx="7580114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51857-B18A-42A5-8421-8E1D2BC48B17}"/>
                  </a:ext>
                </a:extLst>
              </p:cNvPr>
              <p:cNvSpPr txBox="1"/>
              <p:nvPr/>
            </p:nvSpPr>
            <p:spPr>
              <a:xfrm>
                <a:off x="1042164" y="5301208"/>
                <a:ext cx="16129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F29A5-EE58-4021-AEE8-B244CB3E366F}"/>
                  </a:ext>
                </a:extLst>
              </p:cNvPr>
              <p:cNvSpPr txBox="1"/>
              <p:nvPr/>
            </p:nvSpPr>
            <p:spPr>
              <a:xfrm>
                <a:off x="266673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7C46C2-C3D7-48A5-8D7E-6DF31FFCC8A1}"/>
                  </a:ext>
                </a:extLst>
              </p:cNvPr>
              <p:cNvSpPr txBox="1"/>
              <p:nvPr/>
            </p:nvSpPr>
            <p:spPr>
              <a:xfrm>
                <a:off x="3106677" y="5301208"/>
                <a:ext cx="12502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Coasting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BBFC8F-32FF-4242-862F-5DB027DBFCD4}"/>
                  </a:ext>
                </a:extLst>
              </p:cNvPr>
              <p:cNvSpPr txBox="1"/>
              <p:nvPr/>
            </p:nvSpPr>
            <p:spPr>
              <a:xfrm>
                <a:off x="4367138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4A46C-3CCB-412B-B772-156B1629CA7C}"/>
                  </a:ext>
                </a:extLst>
              </p:cNvPr>
              <p:cNvSpPr txBox="1"/>
              <p:nvPr/>
            </p:nvSpPr>
            <p:spPr>
              <a:xfrm>
                <a:off x="4807085" y="5301208"/>
                <a:ext cx="16818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013316-FDB8-4434-9AE8-E601CE97E989}"/>
                  </a:ext>
                </a:extLst>
              </p:cNvPr>
              <p:cNvSpPr txBox="1"/>
              <p:nvPr/>
            </p:nvSpPr>
            <p:spPr>
              <a:xfrm>
                <a:off x="650052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80530D-24E5-47CC-993D-C03E0428F5DA}"/>
                  </a:ext>
                </a:extLst>
              </p:cNvPr>
              <p:cNvSpPr txBox="1"/>
              <p:nvPr/>
            </p:nvSpPr>
            <p:spPr>
              <a:xfrm>
                <a:off x="6940467" y="5301208"/>
                <a:ext cx="16818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Sett</a:t>
                </a:r>
                <a:r>
                  <a:rPr lang="en-US" altLang="zh-CN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ing time</a:t>
                </a:r>
              </a:p>
              <a:p>
                <a:pPr algn="ctr"/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(about 0.5~2 </a:t>
                </a:r>
                <a:r>
                  <a:rPr lang="en-US" altLang="ko-KR" sz="15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ms</a:t>
                </a:r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A3C38E-48A4-4631-88BD-669B3AB65F0A}"/>
              </a:ext>
            </a:extLst>
          </p:cNvPr>
          <p:cNvSpPr/>
          <p:nvPr/>
        </p:nvSpPr>
        <p:spPr>
          <a:xfrm>
            <a:off x="3070074" y="2962062"/>
            <a:ext cx="216024" cy="1567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D53131-67FC-47E6-A26B-572C36F0F966}"/>
              </a:ext>
            </a:extLst>
          </p:cNvPr>
          <p:cNvSpPr/>
          <p:nvPr/>
        </p:nvSpPr>
        <p:spPr>
          <a:xfrm>
            <a:off x="3025086" y="4477487"/>
            <a:ext cx="306000" cy="30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772393B-AEF2-451E-9E46-E612F24057B8}"/>
              </a:ext>
            </a:extLst>
          </p:cNvPr>
          <p:cNvSpPr/>
          <p:nvPr/>
        </p:nvSpPr>
        <p:spPr>
          <a:xfrm>
            <a:off x="3074118" y="2770861"/>
            <a:ext cx="237322" cy="237322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FFAFE0A-5919-4442-9A3C-8FCDA7B75B8C}"/>
              </a:ext>
            </a:extLst>
          </p:cNvPr>
          <p:cNvSpPr/>
          <p:nvPr/>
        </p:nvSpPr>
        <p:spPr>
          <a:xfrm>
            <a:off x="3062931" y="2866198"/>
            <a:ext cx="234000" cy="23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7A46AD-2049-485D-BF61-5FBF4BC2A514}"/>
              </a:ext>
            </a:extLst>
          </p:cNvPr>
          <p:cNvSpPr/>
          <p:nvPr/>
        </p:nvSpPr>
        <p:spPr>
          <a:xfrm rot="1174474">
            <a:off x="3393620" y="2786457"/>
            <a:ext cx="216024" cy="1944247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CD8FC-2C70-49A2-9880-5A5D08F81857}"/>
              </a:ext>
            </a:extLst>
          </p:cNvPr>
          <p:cNvSpPr txBox="1"/>
          <p:nvPr/>
        </p:nvSpPr>
        <p:spPr>
          <a:xfrm>
            <a:off x="3036912" y="2839773"/>
            <a:ext cx="284052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709231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9" y="2653179"/>
            <a:ext cx="2955246" cy="3029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775101"/>
            <a:ext cx="3384376" cy="39987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1913710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5F35E-72BD-4B5C-B205-97EBE639882C}"/>
              </a:ext>
            </a:extLst>
          </p:cNvPr>
          <p:cNvSpPr txBox="1"/>
          <p:nvPr/>
        </p:nvSpPr>
        <p:spPr>
          <a:xfrm>
            <a:off x="3995935" y="2289304"/>
            <a:ext cx="28800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Small amount of memory</a:t>
            </a:r>
          </a:p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(usually around 8 or 16MB)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2F4F-B84B-4C2E-A1F1-1A04829143DC}"/>
              </a:ext>
            </a:extLst>
          </p:cNvPr>
          <p:cNvSpPr txBox="1"/>
          <p:nvPr/>
        </p:nvSpPr>
        <p:spPr>
          <a:xfrm>
            <a:off x="3995935" y="3393544"/>
            <a:ext cx="466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Hold data read from or written to the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68B99-583C-41BC-8C17-AD066876BE89}"/>
              </a:ext>
            </a:extLst>
          </p:cNvPr>
          <p:cNvSpPr txBox="1"/>
          <p:nvPr/>
        </p:nvSpPr>
        <p:spPr>
          <a:xfrm>
            <a:off x="3995935" y="4251563"/>
            <a:ext cx="515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Allow the drive to quickly respond to requests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313470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02" y="3824630"/>
            <a:ext cx="2166657" cy="22210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993148"/>
            <a:ext cx="3384376" cy="407071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2417345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DB3411-FCFF-4251-B4D6-4C5F025066AC}"/>
              </a:ext>
            </a:extLst>
          </p:cNvPr>
          <p:cNvCxnSpPr>
            <a:cxnSpLocks/>
          </p:cNvCxnSpPr>
          <p:nvPr/>
        </p:nvCxnSpPr>
        <p:spPr>
          <a:xfrm>
            <a:off x="1603191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06533DF-0070-45D6-9A6C-D82628D6DA2F}"/>
              </a:ext>
            </a:extLst>
          </p:cNvPr>
          <p:cNvCxnSpPr>
            <a:cxnSpLocks/>
          </p:cNvCxnSpPr>
          <p:nvPr/>
        </p:nvCxnSpPr>
        <p:spPr>
          <a:xfrm flipV="1">
            <a:off x="1357445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A6FF42F-72BC-4C29-B830-32E798E3251D}"/>
              </a:ext>
            </a:extLst>
          </p:cNvPr>
          <p:cNvCxnSpPr>
            <a:cxnSpLocks/>
          </p:cNvCxnSpPr>
          <p:nvPr/>
        </p:nvCxnSpPr>
        <p:spPr>
          <a:xfrm>
            <a:off x="2909490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5433DAA-6008-4B75-95A0-49190321AD08}"/>
              </a:ext>
            </a:extLst>
          </p:cNvPr>
          <p:cNvCxnSpPr>
            <a:cxnSpLocks/>
          </p:cNvCxnSpPr>
          <p:nvPr/>
        </p:nvCxnSpPr>
        <p:spPr>
          <a:xfrm flipV="1">
            <a:off x="2663744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0C06C02-F34B-4429-BD94-7ADBA416D08D}"/>
              </a:ext>
            </a:extLst>
          </p:cNvPr>
          <p:cNvCxnSpPr>
            <a:cxnSpLocks/>
          </p:cNvCxnSpPr>
          <p:nvPr/>
        </p:nvCxnSpPr>
        <p:spPr>
          <a:xfrm>
            <a:off x="2909490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08D2A9B-0534-48D3-93C8-B8DA1C1F4E45}"/>
              </a:ext>
            </a:extLst>
          </p:cNvPr>
          <p:cNvCxnSpPr>
            <a:cxnSpLocks/>
          </p:cNvCxnSpPr>
          <p:nvPr/>
        </p:nvCxnSpPr>
        <p:spPr>
          <a:xfrm flipV="1">
            <a:off x="2663744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7C2F692-30AB-48E3-8435-D6EE1054EBDC}"/>
              </a:ext>
            </a:extLst>
          </p:cNvPr>
          <p:cNvCxnSpPr>
            <a:cxnSpLocks/>
          </p:cNvCxnSpPr>
          <p:nvPr/>
        </p:nvCxnSpPr>
        <p:spPr>
          <a:xfrm>
            <a:off x="4235484" y="2365735"/>
            <a:ext cx="427868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F34777-7C8E-4A10-A4FB-C36D81089032}"/>
              </a:ext>
            </a:extLst>
          </p:cNvPr>
          <p:cNvSpPr txBox="1"/>
          <p:nvPr/>
        </p:nvSpPr>
        <p:spPr>
          <a:xfrm>
            <a:off x="4741457" y="2181069"/>
            <a:ext cx="13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Write-Back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96892-79AF-4D5A-A5D2-FE1E69B38274}"/>
              </a:ext>
            </a:extLst>
          </p:cNvPr>
          <p:cNvSpPr txBox="1"/>
          <p:nvPr/>
        </p:nvSpPr>
        <p:spPr>
          <a:xfrm>
            <a:off x="4741457" y="4025077"/>
            <a:ext cx="174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Write-Through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0111DB1-B964-4330-8498-F08668DC0D64}"/>
              </a:ext>
            </a:extLst>
          </p:cNvPr>
          <p:cNvCxnSpPr>
            <a:cxnSpLocks/>
          </p:cNvCxnSpPr>
          <p:nvPr/>
        </p:nvCxnSpPr>
        <p:spPr>
          <a:xfrm>
            <a:off x="4235484" y="4205859"/>
            <a:ext cx="428400" cy="0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05B403-B5FB-4543-B664-471BB2C06667}"/>
              </a:ext>
            </a:extLst>
          </p:cNvPr>
          <p:cNvSpPr txBox="1"/>
          <p:nvPr/>
        </p:nvSpPr>
        <p:spPr>
          <a:xfrm>
            <a:off x="4235484" y="269352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the write has completed when it has put the data in its memory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7094A3-8499-4BDC-9ED3-6A575BD70153}"/>
              </a:ext>
            </a:extLst>
          </p:cNvPr>
          <p:cNvSpPr txBox="1"/>
          <p:nvPr/>
        </p:nvSpPr>
        <p:spPr>
          <a:xfrm>
            <a:off x="4235484" y="453544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after the write has actually been written to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037988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I/O Time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4D3DBE-1267-4FA3-91BD-0765D0A6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58" y="1938885"/>
            <a:ext cx="5474484" cy="504000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A4C7239-9B40-4550-AE02-233DB1969997}"/>
              </a:ext>
            </a:extLst>
          </p:cNvPr>
          <p:cNvSpPr txBox="1">
            <a:spLocks/>
          </p:cNvSpPr>
          <p:nvPr/>
        </p:nvSpPr>
        <p:spPr bwMode="auto">
          <a:xfrm>
            <a:off x="214313" y="3324138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I/O Rate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E8BB406-A9EE-4846-9CBB-F2E95880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385" y="4238460"/>
            <a:ext cx="3066667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4919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FE95-9C81-E9D4-BF83-4BAC2157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DC56F-EE77-C70C-929E-CE08BA05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4555A-198E-3FDD-EA0A-FD84B55A6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3C5CF-55A7-B5F8-FBF3-A8C78F4C9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2A924-1247-0DE4-FBD1-4F14155F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9" y="1048720"/>
            <a:ext cx="1876831" cy="1788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4B8BF-C6ED-072F-8318-4A4A5ECC95B4}"/>
              </a:ext>
            </a:extLst>
          </p:cNvPr>
          <p:cNvSpPr txBox="1"/>
          <p:nvPr/>
        </p:nvSpPr>
        <p:spPr>
          <a:xfrm>
            <a:off x="154476" y="2888325"/>
            <a:ext cx="325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1956: IBM 350, 24 inches, </a:t>
            </a:r>
          </a:p>
          <a:p>
            <a:r>
              <a:rPr lang="en-US" dirty="0">
                <a:latin typeface="Helvetica" pitchFamily="2" charset="0"/>
              </a:rPr>
              <a:t>3.75MB, 1KB/sec, &gt; $150,000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DADA7-B742-69FD-F7A8-1893FDBD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87" y="980728"/>
            <a:ext cx="1821849" cy="1750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97B147-A95C-ABDB-C8D8-52DEAAD55B28}"/>
              </a:ext>
            </a:extLst>
          </p:cNvPr>
          <p:cNvSpPr txBox="1"/>
          <p:nvPr/>
        </p:nvSpPr>
        <p:spPr>
          <a:xfrm>
            <a:off x="3410053" y="2888325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IBM 3380, first GB </a:t>
            </a:r>
          </a:p>
          <a:p>
            <a:r>
              <a:rPr lang="en-US" dirty="0">
                <a:latin typeface="Helvetica" pitchFamily="2" charset="0"/>
              </a:rPr>
              <a:t>disk (1.26G), &gt; $100K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25E01-290A-807C-DCB0-0225D51B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120" y="980728"/>
            <a:ext cx="2350992" cy="1759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B09F38-8F4C-9AFC-CFA6-964808A96FBF}"/>
              </a:ext>
            </a:extLst>
          </p:cNvPr>
          <p:cNvSpPr txBox="1"/>
          <p:nvPr/>
        </p:nvSpPr>
        <p:spPr>
          <a:xfrm>
            <a:off x="6433170" y="2888325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ST-560, first 5.25</a:t>
            </a:r>
          </a:p>
          <a:p>
            <a:r>
              <a:rPr lang="en-US" dirty="0">
                <a:latin typeface="Helvetica" pitchFamily="2" charset="0"/>
              </a:rPr>
              <a:t> inch drive, 5MB, $1500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14FAC2-BE5C-8C3A-FC16-F27874639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3" y="3739347"/>
            <a:ext cx="4064000" cy="1968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F4A915-53BD-0D22-0E73-FFEC3D60793C}"/>
              </a:ext>
            </a:extLst>
          </p:cNvPr>
          <p:cNvSpPr txBox="1"/>
          <p:nvPr/>
        </p:nvSpPr>
        <p:spPr>
          <a:xfrm>
            <a:off x="589515" y="5840897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Tape (</a:t>
            </a:r>
            <a:r>
              <a:rPr lang="en-US" dirty="0" err="1">
                <a:latin typeface="Helvetica" pitchFamily="2" charset="0"/>
              </a:rPr>
              <a:t>DECtape</a:t>
            </a:r>
            <a:r>
              <a:rPr lang="en-US" dirty="0">
                <a:latin typeface="Helvetica" pitchFamily="2" charset="0"/>
              </a:rPr>
              <a:t>): primary storage for </a:t>
            </a:r>
          </a:p>
          <a:p>
            <a:r>
              <a:rPr lang="en-US" dirty="0">
                <a:latin typeface="Helvetica" pitchFamily="2" charset="0"/>
              </a:rPr>
              <a:t>main-frames and mini-computers (1950 ~ 70s)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01D25-DEB6-E007-FF7E-C06490F8F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980" y="3739347"/>
            <a:ext cx="3175000" cy="171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60191-EAED-FD54-3FFA-A5C8DB14CCE6}"/>
              </a:ext>
            </a:extLst>
          </p:cNvPr>
          <p:cNvSpPr txBox="1"/>
          <p:nvPr/>
        </p:nvSpPr>
        <p:spPr>
          <a:xfrm>
            <a:off x="5777141" y="5553315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NextCom</a:t>
            </a:r>
            <a:r>
              <a:rPr lang="en-US" dirty="0">
                <a:latin typeface="Helvetica" pitchFamily="2" charset="0"/>
              </a:rPr>
              <a:t> notebook 2006: first</a:t>
            </a:r>
          </a:p>
          <a:p>
            <a:r>
              <a:rPr lang="en-US" dirty="0">
                <a:latin typeface="Helvetica" pitchFamily="2" charset="0"/>
              </a:rPr>
              <a:t>laptop w/ SSD as storage</a:t>
            </a:r>
          </a:p>
        </p:txBody>
      </p:sp>
    </p:spTree>
    <p:extLst>
      <p:ext uri="{BB962C8B-B14F-4D97-AF65-F5344CB8AC3E}">
        <p14:creationId xmlns:p14="http://schemas.microsoft.com/office/powerpoint/2010/main" val="907630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 Random Write Example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13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6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0.66MB/s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818622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</a:t>
            </a:r>
            <a:r>
              <a:rPr lang="ko-KR" altLang="en-US" dirty="0"/>
              <a:t> </a:t>
            </a:r>
            <a:r>
              <a:rPr lang="en-US" altLang="ko-KR" dirty="0"/>
              <a:t>Random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 </a:t>
            </a:r>
            <a:r>
              <a:rPr lang="en-US" altLang="ko-KR" dirty="0"/>
              <a:t>Example (Cont.)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13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13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0.31MB/s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494444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806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800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125MB/s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591770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 (Cont.)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963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950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538117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623FCE-5BC1-484A-85C2-4FECE6F10693}"/>
              </a:ext>
            </a:extLst>
          </p:cNvPr>
          <p:cNvSpPr/>
          <p:nvPr/>
        </p:nvSpPr>
        <p:spPr>
          <a:xfrm>
            <a:off x="827584" y="5282223"/>
            <a:ext cx="7498742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120168-EFA0-4905-A8C5-75AD69829E2C}"/>
              </a:ext>
            </a:extLst>
          </p:cNvPr>
          <p:cNvSpPr/>
          <p:nvPr/>
        </p:nvSpPr>
        <p:spPr>
          <a:xfrm>
            <a:off x="827584" y="2348880"/>
            <a:ext cx="7498742" cy="8640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815D22-F957-449C-8977-5224E8D6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980728"/>
            <a:ext cx="5256585" cy="9424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104A87-FB31-41F0-9A1E-E9D1A1A8C175}"/>
              </a:ext>
            </a:extLst>
          </p:cNvPr>
          <p:cNvSpPr/>
          <p:nvPr/>
        </p:nvSpPr>
        <p:spPr>
          <a:xfrm>
            <a:off x="4301970" y="980728"/>
            <a:ext cx="2808312" cy="1008112"/>
          </a:xfrm>
          <a:prstGeom prst="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EA9C3-9440-418C-B939-C768109160FF}"/>
              </a:ext>
            </a:extLst>
          </p:cNvPr>
          <p:cNvSpPr txBox="1"/>
          <p:nvPr/>
        </p:nvSpPr>
        <p:spPr>
          <a:xfrm>
            <a:off x="4350276" y="2519318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B6193-A2AD-4105-BC0E-B0F2396CCDDF}"/>
              </a:ext>
            </a:extLst>
          </p:cNvPr>
          <p:cNvSpPr txBox="1"/>
          <p:nvPr/>
        </p:nvSpPr>
        <p:spPr>
          <a:xfrm>
            <a:off x="1875522" y="2519318"/>
            <a:ext cx="222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27DCF-32F1-4DBE-8018-0B4D94BA65AA}"/>
              </a:ext>
            </a:extLst>
          </p:cNvPr>
          <p:cNvSpPr txBox="1"/>
          <p:nvPr/>
        </p:nvSpPr>
        <p:spPr>
          <a:xfrm>
            <a:off x="5418057" y="2519318"/>
            <a:ext cx="1553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Capacity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655EB-58C1-45CB-A14F-484D1283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3992407"/>
            <a:ext cx="5256585" cy="9424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B09209-665E-4507-839A-1F52854DC85A}"/>
              </a:ext>
            </a:extLst>
          </p:cNvPr>
          <p:cNvSpPr/>
          <p:nvPr/>
        </p:nvSpPr>
        <p:spPr>
          <a:xfrm>
            <a:off x="2053386" y="4317555"/>
            <a:ext cx="5056896" cy="61728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92D408-FDB9-41B1-9E8F-0710D36DDCC1}"/>
              </a:ext>
            </a:extLst>
          </p:cNvPr>
          <p:cNvSpPr txBox="1"/>
          <p:nvPr/>
        </p:nvSpPr>
        <p:spPr>
          <a:xfrm>
            <a:off x="4350276" y="5453369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624518-D6F1-4B23-A233-0C027F615C61}"/>
              </a:ext>
            </a:extLst>
          </p:cNvPr>
          <p:cNvSpPr txBox="1"/>
          <p:nvPr/>
        </p:nvSpPr>
        <p:spPr>
          <a:xfrm>
            <a:off x="1317460" y="5453369"/>
            <a:ext cx="2542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AA659-EC1C-4033-96E0-8207B5F286B0}"/>
              </a:ext>
            </a:extLst>
          </p:cNvPr>
          <p:cNvSpPr txBox="1"/>
          <p:nvPr/>
        </p:nvSpPr>
        <p:spPr>
          <a:xfrm>
            <a:off x="5155156" y="5453369"/>
            <a:ext cx="288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Sequential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890498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9219-44A7-7B39-4565-FAFE14E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heavy…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148D3-4EB3-EC9F-E5DD-7627A2E2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E1FC9-278F-6D01-404F-AEFB7B6D1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B7ED4-4291-3676-A66F-313431F66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B7222-2B4E-4AA0-C754-1B95A709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5121"/>
            <a:ext cx="6517009" cy="4887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5B0B-F1F9-2494-CB54-1FDF39F9FC17}"/>
              </a:ext>
            </a:extLst>
          </p:cNvPr>
          <p:cNvSpPr txBox="1"/>
          <p:nvPr/>
        </p:nvSpPr>
        <p:spPr>
          <a:xfrm>
            <a:off x="3779912" y="5945763"/>
            <a:ext cx="5022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ource: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hlinkClick r:id="rId3"/>
              </a:rPr>
              <a:t>https://en.wikipedia.org/wiki/File:SixHardDriveFormFactors.jpg/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7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4513-62F9-7F1F-07A4-9A79F7C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systems:</a:t>
            </a:r>
            <a:r>
              <a:rPr lang="zh-CN" altLang="en-US" dirty="0"/>
              <a:t> </a:t>
            </a:r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C5287-3EED-7475-45DD-F0D9CEFD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“generic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abstractions”…</a:t>
            </a:r>
          </a:p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disks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</a:p>
          <a:p>
            <a:pPr lvl="1"/>
            <a:r>
              <a:rPr lang="en-US" altLang="zh-CN" dirty="0"/>
              <a:t>Files,</a:t>
            </a:r>
            <a:r>
              <a:rPr lang="zh-CN" altLang="en-US" dirty="0"/>
              <a:t> </a:t>
            </a:r>
            <a:r>
              <a:rPr lang="en-US" altLang="zh-CN" dirty="0"/>
              <a:t>directories</a:t>
            </a:r>
          </a:p>
          <a:p>
            <a:pPr lvl="1"/>
            <a:r>
              <a:rPr lang="en-US" altLang="zh-CN" dirty="0"/>
              <a:t>Sharing,</a:t>
            </a:r>
            <a:r>
              <a:rPr lang="zh-CN" altLang="en-US" dirty="0"/>
              <a:t> </a:t>
            </a:r>
            <a:r>
              <a:rPr lang="en-US" altLang="zh-CN" dirty="0"/>
              <a:t>protection</a:t>
            </a:r>
          </a:p>
          <a:p>
            <a:pPr lvl="1"/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layout,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pPr lvl="1"/>
            <a:r>
              <a:rPr lang="en-US" altLang="zh-CN" dirty="0"/>
              <a:t>…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Lastly,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CE2-52FE-55D6-EEA2-516F77CE4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96E0D-FDD5-B2BE-1D1D-D5AF0B4E5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323728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I/O Devices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109960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Devices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Input/Output, I/O, is </a:t>
            </a:r>
            <a:r>
              <a:rPr lang="en-US" altLang="ko-KR" sz="1800" b="1" dirty="0"/>
              <a:t>critical</a:t>
            </a:r>
            <a:r>
              <a:rPr lang="en-US" altLang="ko-KR" sz="1800" dirty="0"/>
              <a:t> to </a:t>
            </a:r>
            <a:r>
              <a:rPr lang="en-US" altLang="ko-KR" sz="1800" b="1" dirty="0"/>
              <a:t>interact </a:t>
            </a:r>
            <a:r>
              <a:rPr lang="en-US" altLang="ko-KR" sz="1800" dirty="0"/>
              <a:t>with computer systems</a:t>
            </a:r>
          </a:p>
          <a:p>
            <a:r>
              <a:rPr lang="en-US" altLang="ko-KR" sz="1800" dirty="0"/>
              <a:t>Issues:</a:t>
            </a:r>
          </a:p>
          <a:p>
            <a:pPr lvl="1"/>
            <a:r>
              <a:rPr lang="en-US" altLang="ko-KR" sz="1600" dirty="0"/>
              <a:t>How should I/O be integrated into systems? </a:t>
            </a:r>
          </a:p>
          <a:p>
            <a:pPr lvl="1"/>
            <a:r>
              <a:rPr lang="en-US" altLang="ko-KR" sz="1600" dirty="0"/>
              <a:t>What are the general mechanisms? </a:t>
            </a:r>
          </a:p>
          <a:p>
            <a:pPr lvl="1"/>
            <a:r>
              <a:rPr lang="en-US" altLang="ko-KR" sz="1600" dirty="0"/>
              <a:t>How can we make it efficiently?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19786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I/O Devices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176" y="1062354"/>
            <a:ext cx="847328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81024" y="1052736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Memory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원통 8"/>
          <p:cNvSpPr/>
          <p:nvPr/>
        </p:nvSpPr>
        <p:spPr>
          <a:xfrm>
            <a:off x="1746920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0" name="원통 9"/>
          <p:cNvSpPr/>
          <p:nvPr/>
        </p:nvSpPr>
        <p:spPr>
          <a:xfrm>
            <a:off x="453681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1" name="원통 10"/>
          <p:cNvSpPr/>
          <p:nvPr/>
        </p:nvSpPr>
        <p:spPr>
          <a:xfrm>
            <a:off x="3141869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원통 11"/>
          <p:cNvSpPr/>
          <p:nvPr/>
        </p:nvSpPr>
        <p:spPr>
          <a:xfrm>
            <a:off x="593176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16" name="Straight Arrow Connector 20"/>
          <p:cNvCxnSpPr/>
          <p:nvPr/>
        </p:nvCxnSpPr>
        <p:spPr>
          <a:xfrm>
            <a:off x="1403648" y="1869300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0"/>
          <p:cNvCxnSpPr/>
          <p:nvPr/>
        </p:nvCxnSpPr>
        <p:spPr>
          <a:xfrm>
            <a:off x="1403648" y="3472526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0"/>
          <p:cNvCxnSpPr/>
          <p:nvPr/>
        </p:nvCxnSpPr>
        <p:spPr>
          <a:xfrm>
            <a:off x="1403648" y="2464414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/>
          <p:cNvCxnSpPr/>
          <p:nvPr/>
        </p:nvCxnSpPr>
        <p:spPr>
          <a:xfrm>
            <a:off x="3923928" y="1888350"/>
            <a:ext cx="0" cy="57606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0"/>
          <p:cNvCxnSpPr/>
          <p:nvPr/>
        </p:nvCxnSpPr>
        <p:spPr>
          <a:xfrm>
            <a:off x="3923928" y="2464414"/>
            <a:ext cx="0" cy="10081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0"/>
          <p:cNvCxnSpPr/>
          <p:nvPr/>
        </p:nvCxnSpPr>
        <p:spPr>
          <a:xfrm>
            <a:off x="5059928" y="2464414"/>
            <a:ext cx="0" cy="50405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81024" y="2788450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NIC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28" name="Straight Arrow Connector 20"/>
          <p:cNvCxnSpPr/>
          <p:nvPr/>
        </p:nvCxnSpPr>
        <p:spPr>
          <a:xfrm>
            <a:off x="5148704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0"/>
          <p:cNvCxnSpPr/>
          <p:nvPr/>
        </p:nvCxnSpPr>
        <p:spPr>
          <a:xfrm>
            <a:off x="2916456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0"/>
          <p:cNvCxnSpPr/>
          <p:nvPr/>
        </p:nvCxnSpPr>
        <p:spPr>
          <a:xfrm>
            <a:off x="6308576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0"/>
          <p:cNvCxnSpPr/>
          <p:nvPr/>
        </p:nvCxnSpPr>
        <p:spPr>
          <a:xfrm>
            <a:off x="4892418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0"/>
          <p:cNvCxnSpPr/>
          <p:nvPr/>
        </p:nvCxnSpPr>
        <p:spPr>
          <a:xfrm>
            <a:off x="3476261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0"/>
          <p:cNvCxnSpPr/>
          <p:nvPr/>
        </p:nvCxnSpPr>
        <p:spPr>
          <a:xfrm>
            <a:off x="2060104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7784" y="4602614"/>
            <a:ext cx="355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Prototypical System Architecture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76256" y="1724589"/>
            <a:ext cx="1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(proprietary)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99684" y="2373242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PCIe)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9684" y="330934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Peripheral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SCSI, STAT, USB)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3528" y="5320458"/>
            <a:ext cx="8592380" cy="844846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 is attached to the main memory of the system via some kind of memory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Some devices are connected to the system via a general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 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8654963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</a:t>
            </a:r>
            <a:r>
              <a:rPr lang="en-US" altLang="zh-CN" dirty="0"/>
              <a:t>Architecture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pPr latinLnBrk="0"/>
            <a:r>
              <a:rPr lang="en-US" altLang="zh-CN" sz="1800" dirty="0"/>
              <a:t>Buses</a:t>
            </a:r>
          </a:p>
          <a:p>
            <a:pPr lvl="1" latinLnBrk="0"/>
            <a:r>
              <a:rPr lang="en-US" altLang="zh-CN" sz="1600" dirty="0"/>
              <a:t>Data paths to enable information exchange between CPU, RAM, and I/O devices.</a:t>
            </a:r>
          </a:p>
          <a:p>
            <a:pPr lvl="1" latinLnBrk="0"/>
            <a:endParaRPr lang="en-US" altLang="zh-CN" sz="1600" dirty="0"/>
          </a:p>
          <a:p>
            <a:pPr latinLnBrk="0"/>
            <a:r>
              <a:rPr lang="en-US" altLang="zh-CN" sz="1800" dirty="0"/>
              <a:t>I/O bus</a:t>
            </a:r>
          </a:p>
          <a:p>
            <a:pPr lvl="1" latinLnBrk="0"/>
            <a:r>
              <a:rPr lang="en-US" altLang="zh-CN" sz="1600" dirty="0"/>
              <a:t>Data path that connects a CPU to an I/O device.</a:t>
            </a:r>
          </a:p>
          <a:p>
            <a:pPr lvl="1" latinLnBrk="0"/>
            <a:r>
              <a:rPr lang="en-US" altLang="zh-CN" sz="1600" dirty="0"/>
              <a:t>I/O bus is connected to I/O devices by three hardware components: I/O ports, interfaces and device controllers.</a:t>
            </a:r>
          </a:p>
          <a:p>
            <a:pPr latinLnBrk="0"/>
            <a:endParaRPr lang="zh-CN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11684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110434</TotalTime>
  <Words>1806</Words>
  <Application>Microsoft Macintosh PowerPoint</Application>
  <PresentationFormat>On-screen Show (4:3)</PresentationFormat>
  <Paragraphs>433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Adobe 고딕 Std B</vt:lpstr>
      <vt:lpstr>굴림</vt:lpstr>
      <vt:lpstr>HY견고딕</vt:lpstr>
      <vt:lpstr>Malgun Gothic</vt:lpstr>
      <vt:lpstr>Malgun Gothic</vt:lpstr>
      <vt:lpstr>Arial</vt:lpstr>
      <vt:lpstr>Cambria Math</vt:lpstr>
      <vt:lpstr>Courier New</vt:lpstr>
      <vt:lpstr>Helvetica</vt:lpstr>
      <vt:lpstr>Wingdings</vt:lpstr>
      <vt:lpstr>양식_공청회_발표자료-총괄-양식</vt:lpstr>
      <vt:lpstr>2_양식_공청회_발표자료-총괄-양식</vt:lpstr>
      <vt:lpstr>Operating Systems CSCI 3150 </vt:lpstr>
      <vt:lpstr>What problems are we solving?</vt:lpstr>
      <vt:lpstr>History of storage technology</vt:lpstr>
      <vt:lpstr>History is heavy…</vt:lpstr>
      <vt:lpstr>File systems: Agenda</vt:lpstr>
      <vt:lpstr>PowerPoint Presentation</vt:lpstr>
      <vt:lpstr>I/O Devices </vt:lpstr>
      <vt:lpstr>Structure I/O Devices</vt:lpstr>
      <vt:lpstr>I/O Architecture</vt:lpstr>
      <vt:lpstr>Canonical Device </vt:lpstr>
      <vt:lpstr>Hardware interface of the canonical device </vt:lpstr>
      <vt:lpstr>Hardware interface of the canonical device (Cont.) </vt:lpstr>
      <vt:lpstr>Polling</vt:lpstr>
      <vt:lpstr>Interrupts </vt:lpstr>
      <vt:lpstr>Polling vs interrupts </vt:lpstr>
      <vt:lpstr>CPU is once again over-burdened</vt:lpstr>
      <vt:lpstr>DMA (Direct Memory Access)</vt:lpstr>
      <vt:lpstr>Device interaction</vt:lpstr>
      <vt:lpstr>Device interaction (Cont.)</vt:lpstr>
      <vt:lpstr>Summary </vt:lpstr>
      <vt:lpstr>PowerPoint Presentation</vt:lpstr>
      <vt:lpstr>How does it work?</vt:lpstr>
      <vt:lpstr>Basic Geometry</vt:lpstr>
      <vt:lpstr>Basic Geometry (Cont.)</vt:lpstr>
      <vt:lpstr>A Simple Disk Drive</vt:lpstr>
      <vt:lpstr>A Simple Disk Drive (Cont.)</vt:lpstr>
      <vt:lpstr>A Simple Disk Drive (Cont.)</vt:lpstr>
      <vt:lpstr>A Simple Disk Drive (Cont.)</vt:lpstr>
      <vt:lpstr>I/O Time: Doing The Math</vt:lpstr>
      <vt:lpstr>I/O Time: Doing The Math (Cont.)</vt:lpstr>
      <vt:lpstr>I/O Time: Doing The Math (Cont.)</vt:lpstr>
      <vt:lpstr>I/O Time: Doing The Math (Cont.)</vt:lpstr>
      <vt:lpstr>I/O Time: Doing The Math (Cont.)</vt:lpstr>
      <vt:lpstr>I/O Time: Doing The Math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 (CSD)</cp:lastModifiedBy>
  <cp:revision>4254</cp:revision>
  <cp:lastPrinted>2019-09-09T02:10:38Z</cp:lastPrinted>
  <dcterms:created xsi:type="dcterms:W3CDTF">2011-05-01T06:09:10Z</dcterms:created>
  <dcterms:modified xsi:type="dcterms:W3CDTF">2023-03-22T03:36:38Z</dcterms:modified>
  <cp:category/>
</cp:coreProperties>
</file>